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5143500" cx="9144000"/>
  <p:notesSz cx="6858000" cy="9144000"/>
  <p:embeddedFontLst>
    <p:embeddedFont>
      <p:font typeface="Open Sans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9" roundtripDataSignature="AMtx7mimf9QikCNVlaKpApCjMxSnDLZyp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OpenSans-regular.fntdata"/><Relationship Id="rId14" Type="http://schemas.openxmlformats.org/officeDocument/2006/relationships/slide" Target="slides/slide10.xml"/><Relationship Id="rId17" Type="http://schemas.openxmlformats.org/officeDocument/2006/relationships/font" Target="fonts/OpenSans-italic.fntdata"/><Relationship Id="rId16" Type="http://schemas.openxmlformats.org/officeDocument/2006/relationships/font" Target="fonts/OpenSans-bold.fntdata"/><Relationship Id="rId5" Type="http://schemas.openxmlformats.org/officeDocument/2006/relationships/slide" Target="slides/slide1.xml"/><Relationship Id="rId19" Type="http://customschemas.google.com/relationships/presentationmetadata" Target="metadata"/><Relationship Id="rId6" Type="http://schemas.openxmlformats.org/officeDocument/2006/relationships/slide" Target="slides/slide2.xml"/><Relationship Id="rId18" Type="http://schemas.openxmlformats.org/officeDocument/2006/relationships/font" Target="fonts/OpenSans-bold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0dd25608cc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g30dd25608cc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0dd25608cc_1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9" name="Google Shape;119;g30dd25608cc_1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0dd25608cc_1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9" name="Google Shape;59;g30dd25608cc_1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0dd25608cc_1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4" name="Google Shape;64;g30dd25608cc_1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30dd25608cc_1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0" name="Google Shape;80;g30dd25608cc_1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0dd25608cc_1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8" name="Google Shape;88;g30dd25608cc_1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0dd25608cc_1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g30dd25608cc_1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0dd25608cc_1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g30dd25608cc_1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30dd25608cc_1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g30dd25608cc_1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30dd25608cc_1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2" name="Google Shape;112;g30dd25608cc_1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1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2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D9D9D9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g30dd25608cc_1_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15075" y="-6"/>
            <a:ext cx="1928925" cy="198607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g30dd25608cc_1_5"/>
          <p:cNvSpPr txBox="1"/>
          <p:nvPr/>
        </p:nvSpPr>
        <p:spPr>
          <a:xfrm>
            <a:off x="364200" y="331175"/>
            <a:ext cx="8415600" cy="17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</a:pPr>
            <a:r>
              <a:rPr b="0" i="0" lang="da" sz="5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Aalborgs Datalogiske Studenterlaug</a:t>
            </a:r>
            <a:endParaRPr b="0" i="0" sz="5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6" name="Google Shape;56;g30dd25608cc_1_5"/>
          <p:cNvSpPr txBox="1"/>
          <p:nvPr/>
        </p:nvSpPr>
        <p:spPr>
          <a:xfrm>
            <a:off x="364200" y="1741950"/>
            <a:ext cx="5249400" cy="165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da" sz="40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Generalforsamling </a:t>
            </a:r>
            <a:endParaRPr b="0" i="0" sz="40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da" sz="4000">
                <a:latin typeface="Open Sans"/>
                <a:ea typeface="Open Sans"/>
                <a:cs typeface="Open Sans"/>
                <a:sym typeface="Open Sans"/>
              </a:rPr>
              <a:t>18</a:t>
            </a:r>
            <a:r>
              <a:rPr b="0" i="0" lang="da" sz="40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/</a:t>
            </a:r>
            <a:r>
              <a:rPr lang="da" sz="4000">
                <a:latin typeface="Open Sans"/>
                <a:ea typeface="Open Sans"/>
                <a:cs typeface="Open Sans"/>
                <a:sym typeface="Open Sans"/>
              </a:rPr>
              <a:t>10</a:t>
            </a:r>
            <a:r>
              <a:rPr b="0" i="0" lang="da" sz="40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-20</a:t>
            </a:r>
            <a:r>
              <a:rPr lang="da" sz="4000">
                <a:latin typeface="Open Sans"/>
                <a:ea typeface="Open Sans"/>
                <a:cs typeface="Open Sans"/>
                <a:sym typeface="Open Sans"/>
              </a:rPr>
              <a:t>21</a:t>
            </a:r>
            <a:endParaRPr sz="40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sz="40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g30dd25608cc_1_6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15075" y="-6"/>
            <a:ext cx="1928925" cy="1986075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g30dd25608cc_1_63"/>
          <p:cNvSpPr txBox="1"/>
          <p:nvPr/>
        </p:nvSpPr>
        <p:spPr>
          <a:xfrm>
            <a:off x="353100" y="353100"/>
            <a:ext cx="38487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da" sz="3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8. Eventuelt</a:t>
            </a:r>
            <a:endParaRPr b="0" i="0" sz="3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3" name="Google Shape;123;g30dd25608cc_1_63"/>
          <p:cNvSpPr txBox="1"/>
          <p:nvPr/>
        </p:nvSpPr>
        <p:spPr>
          <a:xfrm>
            <a:off x="929075" y="1473125"/>
            <a:ext cx="5517000" cy="320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rPr b="0" i="0" lang="da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Events holdt: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b="0" i="0" lang="da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Brætspil aften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a"/>
              <a:t>Wake and talk 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a"/>
              <a:t>Gokart 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a"/>
              <a:t>Wakeboard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a"/>
              <a:t>Gæt en pris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rPr b="0" i="0" lang="da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Events støttet: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da"/>
              <a:t>Farligt event 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lang="da"/>
              <a:t>Flutter ved Netcompany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a"/>
              <a:t>Webinar: Konsulentrollen både under og efter studiet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da"/>
              <a:t>Webinar: Udvikler i Sundhedsvæsenet m. Region Midtjylland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0dd25608cc_1_11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da">
                <a:latin typeface="Open Sans"/>
                <a:ea typeface="Open Sans"/>
                <a:cs typeface="Open Sans"/>
                <a:sym typeface="Open Sans"/>
              </a:rPr>
              <a:t>En </a:t>
            </a:r>
            <a:r>
              <a:rPr b="1" lang="da">
                <a:latin typeface="Open Sans"/>
                <a:ea typeface="Open Sans"/>
                <a:cs typeface="Open Sans"/>
                <a:sym typeface="Open Sans"/>
              </a:rPr>
              <a:t>studenterpolitisk forening</a:t>
            </a:r>
            <a:r>
              <a:rPr lang="da">
                <a:latin typeface="Open Sans"/>
                <a:ea typeface="Open Sans"/>
                <a:cs typeface="Open Sans"/>
                <a:sym typeface="Open Sans"/>
              </a:rPr>
              <a:t>, der afholder faglige og sociale arrangementer for studerende under Studienævn for SICT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g30dd25608cc_1_15"/>
          <p:cNvPicPr preferRelativeResize="0"/>
          <p:nvPr/>
        </p:nvPicPr>
        <p:blipFill rotWithShape="1">
          <a:blip r:embed="rId3">
            <a:alphaModFix amt="21000"/>
          </a:blip>
          <a:srcRect b="0" l="0" r="0" t="0"/>
          <a:stretch/>
        </p:blipFill>
        <p:spPr>
          <a:xfrm>
            <a:off x="2074550" y="74326"/>
            <a:ext cx="4970250" cy="4970224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g30dd25608cc_1_15"/>
          <p:cNvSpPr/>
          <p:nvPr/>
        </p:nvSpPr>
        <p:spPr>
          <a:xfrm>
            <a:off x="3528800" y="652300"/>
            <a:ext cx="2149500" cy="5880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da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Bestyrelse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8" name="Google Shape;68;g30dd25608cc_1_15"/>
          <p:cNvSpPr/>
          <p:nvPr/>
        </p:nvSpPr>
        <p:spPr>
          <a:xfrm>
            <a:off x="2823050" y="3347025"/>
            <a:ext cx="1486500" cy="5880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da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Studenterpolitik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9" name="Google Shape;69;g30dd25608cc_1_15"/>
          <p:cNvSpPr/>
          <p:nvPr/>
        </p:nvSpPr>
        <p:spPr>
          <a:xfrm>
            <a:off x="4846750" y="3347025"/>
            <a:ext cx="1486500" cy="5880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da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Sociale arrangementer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0" name="Google Shape;70;g30dd25608cc_1_15"/>
          <p:cNvSpPr txBox="1"/>
          <p:nvPr/>
        </p:nvSpPr>
        <p:spPr>
          <a:xfrm>
            <a:off x="139025" y="160400"/>
            <a:ext cx="1817700" cy="220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da" sz="18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Træffer beslutninger for foreningen og behandler ansøgninger</a:t>
            </a:r>
            <a:endParaRPr b="0" i="0" sz="18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1" name="Google Shape;71;g30dd25608cc_1_15"/>
          <p:cNvSpPr txBox="1"/>
          <p:nvPr/>
        </p:nvSpPr>
        <p:spPr>
          <a:xfrm>
            <a:off x="64175" y="3026225"/>
            <a:ext cx="2149500" cy="181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da" sz="18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Kvalitetssikring af vores uddannelser og studiemiljø. Del- tagelse i relevante styrende organer på AAU</a:t>
            </a:r>
            <a:endParaRPr b="0" i="0" sz="18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2" name="Google Shape;72;g30dd25608cc_1_15"/>
          <p:cNvSpPr txBox="1"/>
          <p:nvPr/>
        </p:nvSpPr>
        <p:spPr>
          <a:xfrm>
            <a:off x="7100350" y="2887200"/>
            <a:ext cx="2031600" cy="225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da" sz="18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Sociale arrangementer for at sikre et bedre studiemiljø og kommunikation på tværs af årgange</a:t>
            </a:r>
            <a:endParaRPr b="0" i="0" sz="18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73" name="Google Shape;73;g30dd25608cc_1_15"/>
          <p:cNvCxnSpPr>
            <a:stCxn id="67" idx="1"/>
          </p:cNvCxnSpPr>
          <p:nvPr/>
        </p:nvCxnSpPr>
        <p:spPr>
          <a:xfrm rot="10800000">
            <a:off x="1956800" y="908800"/>
            <a:ext cx="1572000" cy="37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74" name="Google Shape;74;g30dd25608cc_1_15"/>
          <p:cNvCxnSpPr>
            <a:stCxn id="68" idx="1"/>
          </p:cNvCxnSpPr>
          <p:nvPr/>
        </p:nvCxnSpPr>
        <p:spPr>
          <a:xfrm rot="10800000">
            <a:off x="2074550" y="3464625"/>
            <a:ext cx="748500" cy="176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75" name="Google Shape;75;g30dd25608cc_1_15"/>
          <p:cNvCxnSpPr>
            <a:stCxn id="69" idx="3"/>
            <a:endCxn id="76" idx="1"/>
          </p:cNvCxnSpPr>
          <p:nvPr/>
        </p:nvCxnSpPr>
        <p:spPr>
          <a:xfrm flipH="1" rot="10800000">
            <a:off x="6333250" y="2684025"/>
            <a:ext cx="810600" cy="957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76" name="Google Shape;76;g30dd25608cc_1_15"/>
          <p:cNvSpPr/>
          <p:nvPr/>
        </p:nvSpPr>
        <p:spPr>
          <a:xfrm>
            <a:off x="7143750" y="2481000"/>
            <a:ext cx="1251900" cy="406200"/>
          </a:xfrm>
          <a:prstGeom prst="rect">
            <a:avLst/>
          </a:prstGeom>
          <a:solidFill>
            <a:srgbClr val="B6D7A8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da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ADSL Event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g30dd25608cc_1_15"/>
          <p:cNvSpPr/>
          <p:nvPr/>
        </p:nvSpPr>
        <p:spPr>
          <a:xfrm>
            <a:off x="139025" y="2620025"/>
            <a:ext cx="1251900" cy="406200"/>
          </a:xfrm>
          <a:prstGeom prst="rect">
            <a:avLst/>
          </a:prstGeom>
          <a:solidFill>
            <a:srgbClr val="B6D7A8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da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Valg-Udvalg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g30dd25608cc_1_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15075" y="-6"/>
            <a:ext cx="1928925" cy="1986075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g30dd25608cc_1_30"/>
          <p:cNvSpPr txBox="1"/>
          <p:nvPr/>
        </p:nvSpPr>
        <p:spPr>
          <a:xfrm>
            <a:off x="353100" y="1235875"/>
            <a:ext cx="7824600" cy="382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b="0" i="0" lang="d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Valg af ordstyrer og referent</a:t>
            </a:r>
            <a:endParaRPr b="0" i="0" sz="20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b="0" i="0" lang="d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Årsberetning samt godkendelse heraf</a:t>
            </a:r>
            <a:endParaRPr b="0" i="0" sz="20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b="0" i="0" lang="d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Regnskab, budget, samt godkendelse heraf</a:t>
            </a:r>
            <a:endParaRPr b="0" i="0" sz="20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b="0" i="0" lang="d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Vedtægtsændringer</a:t>
            </a:r>
            <a:endParaRPr b="0" i="0" sz="20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b="0" i="0" lang="d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Valg af formand</a:t>
            </a:r>
            <a:endParaRPr b="0" i="0" sz="20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b="0" i="0" lang="d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Valg af bestyrelsesmedlemmer</a:t>
            </a:r>
            <a:endParaRPr b="0" i="0" sz="20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b="0" i="0" lang="d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Valg af kritisk revisor</a:t>
            </a:r>
            <a:endParaRPr b="0" i="0" sz="20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b="0" i="0" lang="d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Eventuelt</a:t>
            </a:r>
            <a:endParaRPr b="0" i="0" sz="20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4" name="Google Shape;84;g30dd25608cc_1_30"/>
          <p:cNvSpPr txBox="1"/>
          <p:nvPr/>
        </p:nvSpPr>
        <p:spPr>
          <a:xfrm>
            <a:off x="353100" y="353100"/>
            <a:ext cx="38487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da" sz="3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Dagsorden</a:t>
            </a:r>
            <a:endParaRPr b="0" i="0" sz="3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5" name="Google Shape;85;g30dd25608cc_1_30"/>
          <p:cNvSpPr txBox="1"/>
          <p:nvPr/>
        </p:nvSpPr>
        <p:spPr>
          <a:xfrm>
            <a:off x="1739175" y="666075"/>
            <a:ext cx="7104600" cy="8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0dd25608cc_1_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da"/>
              <a:t>Valg af ordstyrer og referent </a:t>
            </a:r>
            <a:endParaRPr/>
          </a:p>
        </p:txBody>
      </p:sp>
      <p:sp>
        <p:nvSpPr>
          <p:cNvPr id="91" name="Google Shape;91;g30dd25608cc_1_3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g30dd25608cc_1_4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15075" y="-6"/>
            <a:ext cx="1928925" cy="19860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g30dd25608cc_1_42"/>
          <p:cNvSpPr txBox="1"/>
          <p:nvPr/>
        </p:nvSpPr>
        <p:spPr>
          <a:xfrm>
            <a:off x="353100" y="353100"/>
            <a:ext cx="38487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da" sz="3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2. Årsberetning</a:t>
            </a:r>
            <a:endParaRPr b="0" i="0" sz="3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8" name="Google Shape;98;g30dd25608cc_1_42"/>
          <p:cNvSpPr txBox="1"/>
          <p:nvPr/>
        </p:nvSpPr>
        <p:spPr>
          <a:xfrm>
            <a:off x="353100" y="1197650"/>
            <a:ext cx="6159600" cy="3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Open Sans"/>
              <a:buChar char="●"/>
            </a:pPr>
            <a:r>
              <a:rPr b="0" i="0" lang="da" sz="20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Politisk aktivitet</a:t>
            </a:r>
            <a:endParaRPr b="0" i="0" sz="20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Open Sans"/>
              <a:buChar char="○"/>
            </a:pPr>
            <a:r>
              <a:rPr lang="da" sz="2000">
                <a:latin typeface="Open Sans"/>
                <a:ea typeface="Open Sans"/>
                <a:cs typeface="Open Sans"/>
                <a:sym typeface="Open Sans"/>
              </a:rPr>
              <a:t>3</a:t>
            </a:r>
            <a:r>
              <a:rPr b="0" i="0" lang="da" sz="20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repræsentanter i Studienævnet</a:t>
            </a:r>
            <a:endParaRPr b="0" i="0" sz="20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Open Sans"/>
              <a:buChar char="○"/>
            </a:pPr>
            <a:r>
              <a:rPr lang="da" sz="2000">
                <a:latin typeface="Open Sans"/>
                <a:ea typeface="Open Sans"/>
                <a:cs typeface="Open Sans"/>
                <a:sym typeface="Open Sans"/>
              </a:rPr>
              <a:t>0</a:t>
            </a:r>
            <a:r>
              <a:rPr b="0" i="0" lang="da" sz="20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repræsentant i Institutrådet</a:t>
            </a:r>
            <a:endParaRPr b="0" i="0" sz="20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Open Sans"/>
              <a:buChar char="○"/>
            </a:pPr>
            <a:r>
              <a:rPr lang="da" sz="2000">
                <a:latin typeface="Open Sans"/>
                <a:ea typeface="Open Sans"/>
                <a:cs typeface="Open Sans"/>
                <a:sym typeface="Open Sans"/>
              </a:rPr>
              <a:t>0 </a:t>
            </a:r>
            <a:r>
              <a:rPr b="0" i="0" lang="da" sz="20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repræsentant i Akademiskråd</a:t>
            </a:r>
            <a:endParaRPr b="0" i="0" sz="20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Open Sans"/>
              <a:buChar char="●"/>
            </a:pPr>
            <a:r>
              <a:rPr b="0" i="0" lang="da" sz="20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Støtte givet til Fklubben og Rusperioderne</a:t>
            </a:r>
            <a:endParaRPr b="0" i="0" sz="20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Open Sans"/>
              <a:buChar char="●"/>
            </a:pPr>
            <a:r>
              <a:rPr b="0" i="0" lang="da" sz="20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Manglende events i forhold til tidligere år</a:t>
            </a:r>
            <a:endParaRPr b="0" i="0" sz="20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0dd25608cc_1_48"/>
          <p:cNvSpPr txBox="1"/>
          <p:nvPr/>
        </p:nvSpPr>
        <p:spPr>
          <a:xfrm>
            <a:off x="353100" y="353100"/>
            <a:ext cx="38487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da" sz="3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3a. Regnskabet</a:t>
            </a:r>
            <a:endParaRPr b="0" i="0" sz="3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30dd25608cc_1_5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4. Vedtægtsændringer</a:t>
            </a:r>
            <a:endParaRPr sz="3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9" name="Google Shape;109;g30dd25608cc_1_5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800"/>
              <a:buNone/>
            </a:pPr>
            <a:r>
              <a:rPr lang="da">
                <a:latin typeface="Open Sans"/>
                <a:ea typeface="Open Sans"/>
                <a:cs typeface="Open Sans"/>
                <a:sym typeface="Open Sans"/>
              </a:rPr>
              <a:t>Ændring til regnskabet året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0dd25608cc_1_5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5-7. Valg </a:t>
            </a:r>
            <a:endParaRPr sz="3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5" name="Google Shape;115;g30dd25608cc_1_5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da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Valg af formand</a:t>
            </a:r>
            <a:endParaRPr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da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Valg af næstformand</a:t>
            </a:r>
            <a:endParaRPr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da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Valg af kasserer</a:t>
            </a:r>
            <a:endParaRPr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da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Valg af bestyrelsesmedlemmer</a:t>
            </a:r>
            <a:endParaRPr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rPr lang="da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Valg af kritisk revisor</a:t>
            </a:r>
            <a:endParaRPr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16" name="Google Shape;116;g30dd25608cc_1_5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15075" y="-6"/>
            <a:ext cx="1928925" cy="1986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